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1673"/>
    <a:srgbClr val="2B71B9"/>
    <a:srgbClr val="49B7E9"/>
    <a:srgbClr val="7FBE26"/>
    <a:srgbClr val="F5E429"/>
    <a:srgbClr val="F2902C"/>
    <a:srgbClr val="EA5A66"/>
    <a:srgbClr val="D9D9D9"/>
    <a:srgbClr val="63A7DF"/>
    <a:srgbClr val="CE6A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3" autoAdjust="0"/>
  </p:normalViewPr>
  <p:slideViewPr>
    <p:cSldViewPr snapToGrid="0">
      <p:cViewPr varScale="1">
        <p:scale>
          <a:sx n="71" d="100"/>
          <a:sy n="71" d="100"/>
        </p:scale>
        <p:origin x="-1644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9413" cy="495460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3"/>
            <a:ext cx="2919412" cy="495460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r">
              <a:defRPr sz="1200"/>
            </a:lvl1pPr>
          </a:lstStyle>
          <a:p>
            <a:fld id="{02E766D5-07B3-4F8F-BE53-FA795A318D4A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4030"/>
            <a:ext cx="2919413" cy="495460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030"/>
            <a:ext cx="2919412" cy="495460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r">
              <a:defRPr sz="1200"/>
            </a:lvl1pPr>
          </a:lstStyle>
          <a:p>
            <a:fld id="{32AE1AC8-8355-4B8D-8159-412432F64E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7310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9413" cy="495460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3"/>
            <a:ext cx="2919412" cy="495460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r">
              <a:defRPr sz="1200"/>
            </a:lvl1pPr>
          </a:lstStyle>
          <a:p>
            <a:fld id="{DBBE2C28-91EE-4CBE-84BB-416EF81EC593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2" rIns="91405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5" y="4749741"/>
            <a:ext cx="5389563" cy="3885862"/>
          </a:xfrm>
          <a:prstGeom prst="rect">
            <a:avLst/>
          </a:prstGeom>
        </p:spPr>
        <p:txBody>
          <a:bodyPr vert="horz" lIns="91405" tIns="45702" rIns="91405" bIns="457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4030"/>
            <a:ext cx="2919413" cy="495460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30"/>
            <a:ext cx="2919412" cy="495460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r">
              <a:defRPr sz="1200"/>
            </a:lvl1pPr>
          </a:lstStyle>
          <a:p>
            <a:fld id="{A8DE5AAC-24A3-4169-AE36-143255869F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3943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5AAC-24A3-4169-AE36-143255869F8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8805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8033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4095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6814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4534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1868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5246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0447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5763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2634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56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313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E0E2-57CC-45F7-8233-0898670594D0}" type="datetimeFigureOut">
              <a:rPr kumimoji="1" lang="ja-JP" altLang="en-US" smtClean="0"/>
              <a:pPr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1925-DB81-4F4D-80B5-2EE388960C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2861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2309514" y="1996150"/>
            <a:ext cx="2977588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47" name="正方形/長方形 46"/>
          <p:cNvSpPr/>
          <p:nvPr/>
        </p:nvSpPr>
        <p:spPr>
          <a:xfrm flipV="1">
            <a:off x="290456" y="1697926"/>
            <a:ext cx="73013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141221" y="1675112"/>
            <a:ext cx="284988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-13542" y="-2410"/>
            <a:ext cx="6867778" cy="1328220"/>
          </a:xfrm>
          <a:prstGeom prst="rect">
            <a:avLst/>
          </a:prstGeom>
          <a:solidFill>
            <a:srgbClr val="77CBEF"/>
          </a:solidFill>
          <a:effectLst/>
        </p:spPr>
        <p:txBody>
          <a:bodyPr vert="horz" lIns="121920" tIns="48000" rIns="121920" bIns="48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533" b="1" dirty="0">
              <a:solidFill>
                <a:srgbClr val="37BEF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chemeClr val="bg1"/>
                </a:solidFill>
                <a:effectLst>
                  <a:glow rad="127000">
                    <a:schemeClr val="tx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日高管内の皆さまへの</a:t>
            </a:r>
            <a:r>
              <a:rPr lang="ja-JP" altLang="en-US" sz="4800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お願い</a:t>
            </a:r>
            <a:endParaRPr lang="en-US" altLang="ja-JP" sz="4800" dirty="0" smtClean="0">
              <a:solidFill>
                <a:schemeClr val="bg1"/>
              </a:solidFill>
              <a:effectLst>
                <a:glow rad="127000">
                  <a:schemeClr val="tx1">
                    <a:alpha val="40000"/>
                  </a:schemeClr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797629" y="8288159"/>
            <a:ext cx="1982719" cy="1438331"/>
          </a:xfrm>
          <a:prstGeom prst="roundRect">
            <a:avLst/>
          </a:prstGeom>
          <a:noFill/>
          <a:ln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北海道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高振興局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創生部地域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政策課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℡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0146-22-9070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7996" y="8288159"/>
            <a:ext cx="2460026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令和３年７月２１日</a:t>
            </a:r>
            <a:endParaRPr kumimoji="1"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日高振興局長、日高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町長</a:t>
            </a:r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平取</a:t>
            </a: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町長、新冠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町長</a:t>
            </a:r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浦河町長、様似町長</a:t>
            </a:r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えりも町長、新ひだか町長</a:t>
            </a:r>
            <a:endParaRPr kumimoji="1"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11724" y="2379424"/>
            <a:ext cx="6858237" cy="1304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2800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062" y="1435789"/>
            <a:ext cx="6626787" cy="100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500" dirty="0" smtClean="0">
                <a:solidFill>
                  <a:srgbClr val="E6167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札幌市内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においては、</a:t>
            </a:r>
            <a:r>
              <a:rPr kumimoji="1" lang="ja-JP" altLang="en-US" sz="1500" dirty="0" smtClean="0">
                <a:solidFill>
                  <a:srgbClr val="E6167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新規感染者数が急速に増加しており</a:t>
            </a:r>
            <a:r>
              <a:rPr kumimoji="1" lang="ja-JP" altLang="en-US" sz="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大型連休などの人の動きの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活発化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見据え、</a:t>
            </a:r>
            <a:r>
              <a:rPr kumimoji="1" lang="ja-JP" altLang="ja-JP" sz="1500" dirty="0">
                <a:solidFill>
                  <a:srgbClr val="E6167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感染のリバウンドを絶対に避けるため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、次のとおり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、感染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防止対策について、ご協力をよろしくお願いいたします。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59011" y="3476152"/>
            <a:ext cx="6502155" cy="4695390"/>
          </a:xfrm>
          <a:prstGeom prst="rect">
            <a:avLst/>
          </a:prstGeom>
          <a:solidFill>
            <a:srgbClr val="2B71B9"/>
          </a:solidFill>
          <a:ln w="57150">
            <a:solidFill>
              <a:srgbClr val="F5E4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1" dirty="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9131" y="9052651"/>
            <a:ext cx="739953" cy="742230"/>
          </a:xfrm>
          <a:prstGeom prst="rect">
            <a:avLst/>
          </a:prstGeom>
          <a:ln>
            <a:noFill/>
          </a:ln>
        </p:spPr>
      </p:pic>
      <p:sp>
        <p:nvSpPr>
          <p:cNvPr id="17" name="タイトル 1"/>
          <p:cNvSpPr txBox="1">
            <a:spLocks/>
          </p:cNvSpPr>
          <p:nvPr/>
        </p:nvSpPr>
        <p:spPr>
          <a:xfrm>
            <a:off x="-3764" y="1285614"/>
            <a:ext cx="6858000" cy="89269"/>
          </a:xfrm>
          <a:prstGeom prst="rect">
            <a:avLst/>
          </a:prstGeom>
          <a:solidFill>
            <a:srgbClr val="49B7E9"/>
          </a:solidFill>
          <a:effectLst/>
        </p:spPr>
        <p:txBody>
          <a:bodyPr vert="horz" lIns="121920" tIns="48000" rIns="121920" bIns="48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133" b="1" dirty="0"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582810">
            <a:off x="5265677" y="2404572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２２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日から！</a:t>
            </a:r>
            <a:endParaRPr kumimoji="1" lang="en-US" altLang="ja-JP" sz="14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 rot="20966473">
            <a:off x="5241076" y="2347026"/>
            <a:ext cx="5545" cy="223482"/>
          </a:xfrm>
          <a:prstGeom prst="line">
            <a:avLst/>
          </a:prstGeom>
          <a:ln w="38100">
            <a:solidFill>
              <a:srgbClr val="2B71B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44454" y="3653291"/>
            <a:ext cx="6336000" cy="582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244453" y="4406361"/>
            <a:ext cx="6336000" cy="996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07996" y="4406361"/>
            <a:ext cx="6412525" cy="977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>
              <a:lnSpc>
                <a:spcPts val="36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緊急事態宣言</a:t>
            </a: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</a:t>
            </a:r>
            <a:r>
              <a:rPr lang="ja-JP" altLang="en-US" sz="28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まん延防止等重点措置</a:t>
            </a:r>
            <a:r>
              <a:rPr lang="ja-JP" altLang="en-US" sz="2800" dirty="0" smtClean="0">
                <a:solidFill>
                  <a:srgbClr val="F18A2F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lang="en-US" altLang="ja-JP" sz="2800" dirty="0" smtClean="0">
              <a:solidFill>
                <a:srgbClr val="F18A2F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>
              <a:lnSpc>
                <a:spcPts val="3600"/>
              </a:lnSpc>
            </a:pP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対象地との</a:t>
            </a:r>
            <a:r>
              <a:rPr lang="ja-JP" altLang="en-US" sz="28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往来</a:t>
            </a: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は極力</a:t>
            </a:r>
            <a:r>
              <a:rPr lang="ja-JP" altLang="en-US" sz="28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控える</a:t>
            </a:r>
            <a:endParaRPr lang="en-US" altLang="ja-JP" sz="2800" dirty="0">
              <a:solidFill>
                <a:srgbClr val="7FBE26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39075" y="5572854"/>
            <a:ext cx="6336000" cy="941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210329" y="5538030"/>
            <a:ext cx="6313200" cy="102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36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　感染防止対策が</a:t>
            </a:r>
            <a:r>
              <a:rPr lang="ja-JP" altLang="en-US" sz="28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徹底されていない</a:t>
            </a:r>
            <a:endParaRPr lang="en-US" altLang="ja-JP" sz="2800" dirty="0" smtClean="0">
              <a:solidFill>
                <a:srgbClr val="7FBE26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3600"/>
              </a:lnSpc>
            </a:pP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20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28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飲食店</a:t>
            </a: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等の利用を</a:t>
            </a:r>
            <a:r>
              <a:rPr lang="ja-JP" altLang="en-US" sz="28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控える</a:t>
            </a:r>
            <a:endParaRPr lang="en-US" altLang="ja-JP" sz="2800" dirty="0">
              <a:solidFill>
                <a:srgbClr val="7FBE26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41125" y="7452376"/>
            <a:ext cx="6336000" cy="538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210047" y="7441210"/>
            <a:ext cx="5852585" cy="566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36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　</a:t>
            </a:r>
            <a:r>
              <a:rPr lang="ja-JP" altLang="en-US" sz="2800" dirty="0" smtClean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黙食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～食事は静かに、会話はマスク～</a:t>
            </a: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の実践</a:t>
            </a:r>
            <a:endParaRPr lang="en-US" altLang="ja-JP" sz="3200" dirty="0" smtClean="0">
              <a:solidFill>
                <a:srgbClr val="EF826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34424" y="6706574"/>
            <a:ext cx="6336000" cy="536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210047" y="6677618"/>
            <a:ext cx="6516000" cy="599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36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　</a:t>
            </a:r>
            <a:r>
              <a:rPr lang="ja-JP" altLang="en-US" sz="2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路上・公園</a:t>
            </a: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等における</a:t>
            </a:r>
            <a:r>
              <a:rPr lang="ja-JP" altLang="en-US" sz="2800" dirty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集団</a:t>
            </a: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での</a:t>
            </a:r>
            <a:r>
              <a:rPr lang="ja-JP" altLang="en-US" sz="2800" dirty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飲酒</a:t>
            </a:r>
            <a:r>
              <a:rPr lang="ja-JP" altLang="en-US" sz="2000" dirty="0" smtClean="0"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2800" dirty="0">
                <a:solidFill>
                  <a:srgbClr val="7FBE26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控える</a:t>
            </a:r>
            <a:endParaRPr lang="en-US" altLang="ja-JP" sz="2800" dirty="0">
              <a:solidFill>
                <a:srgbClr val="7FBE26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flipH="1">
            <a:off x="6593318" y="2670270"/>
            <a:ext cx="180000" cy="132896"/>
          </a:xfrm>
          <a:prstGeom prst="line">
            <a:avLst/>
          </a:prstGeom>
          <a:ln w="38100">
            <a:solidFill>
              <a:srgbClr val="2B71B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743" y="2607607"/>
            <a:ext cx="1437906" cy="1437906"/>
          </a:xfrm>
          <a:prstGeom prst="rect">
            <a:avLst/>
          </a:prstGeom>
        </p:spPr>
      </p:pic>
      <p:sp>
        <p:nvSpPr>
          <p:cNvPr id="45" name="タイトル 1"/>
          <p:cNvSpPr txBox="1">
            <a:spLocks/>
          </p:cNvSpPr>
          <p:nvPr/>
        </p:nvSpPr>
        <p:spPr>
          <a:xfrm>
            <a:off x="-3764" y="782407"/>
            <a:ext cx="6867778" cy="497905"/>
          </a:xfrm>
          <a:prstGeom prst="rect">
            <a:avLst/>
          </a:prstGeom>
          <a:solidFill>
            <a:srgbClr val="77CBEF"/>
          </a:solidFill>
          <a:effectLst/>
        </p:spPr>
        <p:txBody>
          <a:bodyPr vert="horz" lIns="121920" tIns="48000" rIns="121920" bIns="48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533" b="1" dirty="0">
              <a:solidFill>
                <a:srgbClr val="37BEF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＜７月２２日～８月２２日＞</a:t>
            </a:r>
            <a:endParaRPr lang="ja-JP" altLang="en-US" sz="2800" b="1" dirty="0"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2133" b="1" dirty="0"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0401" y="8263285"/>
            <a:ext cx="1840882" cy="1578731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33610" y="3047703"/>
            <a:ext cx="4223702" cy="407317"/>
          </a:xfrm>
          <a:prstGeom prst="rect">
            <a:avLst/>
          </a:prstGeom>
          <a:solidFill>
            <a:srgbClr val="F5E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effectLst>
                  <a:glow rad="88900">
                    <a:schemeClr val="tx1">
                      <a:alpha val="5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協力要請</a:t>
            </a:r>
            <a:r>
              <a:rPr kumimoji="1" lang="ja-JP" altLang="en-US" sz="1600" b="1" dirty="0">
                <a:solidFill>
                  <a:schemeClr val="bg1"/>
                </a:solidFill>
                <a:effectLst>
                  <a:glow rad="88900">
                    <a:schemeClr val="tx1">
                      <a:alpha val="5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glow rad="88900">
                    <a:schemeClr val="tx1">
                      <a:alpha val="5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12" y="2803312"/>
            <a:ext cx="764834" cy="764834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4477" y="2802351"/>
            <a:ext cx="764834" cy="764834"/>
          </a:xfrm>
          <a:prstGeom prst="rect">
            <a:avLst/>
          </a:prstGeom>
        </p:spPr>
      </p:pic>
      <p:sp>
        <p:nvSpPr>
          <p:cNvPr id="44" name="正方形/長方形 43"/>
          <p:cNvSpPr/>
          <p:nvPr/>
        </p:nvSpPr>
        <p:spPr>
          <a:xfrm>
            <a:off x="207996" y="3675575"/>
            <a:ext cx="6301018" cy="545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36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　</a:t>
            </a:r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札幌市</a:t>
            </a:r>
            <a:r>
              <a:rPr lang="ja-JP" altLang="en-US" sz="2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との不要不急の</a:t>
            </a:r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往来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控える</a:t>
            </a:r>
            <a:endParaRPr lang="en-US" altLang="ja-JP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7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4568</TotalTime>
  <Words>125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道からのお願い【注意喚起】</dc:title>
  <dc:creator>hokkaido</dc:creator>
  <cp:lastModifiedBy>user</cp:lastModifiedBy>
  <cp:revision>394</cp:revision>
  <cp:lastPrinted>2021-07-20T07:40:18Z</cp:lastPrinted>
  <dcterms:created xsi:type="dcterms:W3CDTF">2020-09-08T06:01:11Z</dcterms:created>
  <dcterms:modified xsi:type="dcterms:W3CDTF">2021-07-27T04:06:13Z</dcterms:modified>
</cp:coreProperties>
</file>